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305" r:id="rId5"/>
    <p:sldId id="315" r:id="rId6"/>
    <p:sldId id="316" r:id="rId7"/>
    <p:sldId id="318" r:id="rId8"/>
    <p:sldId id="317" r:id="rId9"/>
    <p:sldId id="319" r:id="rId10"/>
    <p:sldId id="320" r:id="rId11"/>
    <p:sldId id="323" r:id="rId12"/>
    <p:sldId id="321" r:id="rId13"/>
    <p:sldId id="322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5" r:id="rId22"/>
    <p:sldId id="333" r:id="rId2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28" autoAdjust="0"/>
    <p:restoredTop sz="58721" autoAdjust="0"/>
  </p:normalViewPr>
  <p:slideViewPr>
    <p:cSldViewPr snapToGrid="0">
      <p:cViewPr varScale="1">
        <p:scale>
          <a:sx n="37" d="100"/>
          <a:sy n="37" d="100"/>
        </p:scale>
        <p:origin x="195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co Klappe" userId="8dc76b16-3d28-4290-a3e4-5925144ff93c" providerId="ADAL" clId="{7D3C3B0B-86A4-4174-835D-0C9536E2D781}"/>
    <pc:docChg chg="modSld sldOrd">
      <pc:chgData name="Jacco Klappe" userId="8dc76b16-3d28-4290-a3e4-5925144ff93c" providerId="ADAL" clId="{7D3C3B0B-86A4-4174-835D-0C9536E2D781}" dt="2024-10-08T12:41:40.986" v="5"/>
      <pc:docMkLst>
        <pc:docMk/>
      </pc:docMkLst>
      <pc:sldChg chg="ord">
        <pc:chgData name="Jacco Klappe" userId="8dc76b16-3d28-4290-a3e4-5925144ff93c" providerId="ADAL" clId="{7D3C3B0B-86A4-4174-835D-0C9536E2D781}" dt="2024-10-08T12:41:40.986" v="5"/>
        <pc:sldMkLst>
          <pc:docMk/>
          <pc:sldMk cId="2281696212" sldId="33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4673A-9A7C-477C-9E08-56C14197C704}" type="datetimeFigureOut">
              <a:rPr lang="nl-NL" smtClean="0"/>
              <a:t>8-10-2024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0841F-01F1-4A28-BCF2-40BEA15904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8039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72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569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076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515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982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3061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44580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2202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679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A0841F-01F1-4A28-BCF2-40BEA159045C}" type="slidenum">
              <a:rPr lang="nl-NL" smtClean="0"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45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B5738A-D4D4-4F3A-9142-AB0DFFA6C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288" y="576000"/>
            <a:ext cx="10161936" cy="740736"/>
          </a:xfrm>
        </p:spPr>
        <p:txBody>
          <a:bodyPr/>
          <a:lstStyle/>
          <a:p>
            <a:r>
              <a:rPr lang="nl-NL" dirty="0"/>
              <a:t>H8, H9/H10, H11 van de Reader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47DCC4-09B7-4F37-88D5-FE708AA76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288" y="1316736"/>
            <a:ext cx="10381392" cy="5321808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nl-NL" sz="2800" b="1" dirty="0"/>
              <a:t>H8: Materiaalkosten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Weet wat brutomarge is en kan deze berekenen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Ken de invloeden op de hoogte van de brutomarge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Weet wat een Exploitatiebegroting is en waar deze voor dient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Kent de grootheden Omzet, Inkoopwaarde, Resultaat</a:t>
            </a:r>
          </a:p>
          <a:p>
            <a:pPr marL="342900" indent="-342900">
              <a:buFontTx/>
              <a:buChar char="-"/>
            </a:pPr>
            <a:endParaRPr lang="nl-NL" sz="1600" b="1" dirty="0"/>
          </a:p>
          <a:p>
            <a:pPr indent="0">
              <a:buNone/>
            </a:pPr>
            <a:r>
              <a:rPr lang="nl-NL" sz="2800" b="1" dirty="0"/>
              <a:t>H9/10: Begroten en Calculeren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Weet wat een Exploitatiebegroting is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Kent de begrippen Voor- en Nacalculatie en kan deze toepassen (H3)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Weet wat prijs- en efficiencyverschillen zijn en kan deze berekenen (H3)</a:t>
            </a:r>
          </a:p>
          <a:p>
            <a:pPr marL="342900" indent="-342900">
              <a:buFontTx/>
              <a:buChar char="-"/>
            </a:pPr>
            <a:endParaRPr lang="nl-NL" sz="1400" b="1" dirty="0"/>
          </a:p>
          <a:p>
            <a:pPr indent="0">
              <a:buNone/>
            </a:pPr>
            <a:r>
              <a:rPr lang="nl-NL" sz="2800" b="1" dirty="0"/>
              <a:t>H11: Uitvoeringsplan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Weet wat een uitvoeringsplan is en wat hier in staat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Kent het begrip werkvolgorde en kent de verschillende mogelijkheden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Weet hoe een ploeggrootte voor een project wordt berekend</a:t>
            </a:r>
          </a:p>
          <a:p>
            <a:pPr marL="342900" indent="-342900">
              <a:buFontTx/>
              <a:buChar char="-"/>
            </a:pPr>
            <a:r>
              <a:rPr lang="nl-NL" sz="2000" dirty="0"/>
              <a:t>Weet hoe het aantal productie uren wordt berekend en wat de praktijknorm is.</a:t>
            </a:r>
          </a:p>
          <a:p>
            <a:pPr indent="0">
              <a:buNone/>
            </a:pP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2558757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6C2930-4499-4F72-8845-2F3CACF2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182880"/>
            <a:ext cx="9036000" cy="713232"/>
          </a:xfrm>
        </p:spPr>
        <p:txBody>
          <a:bodyPr>
            <a:normAutofit/>
          </a:bodyPr>
          <a:lstStyle/>
          <a:p>
            <a:r>
              <a:rPr lang="nl-NL" dirty="0" err="1"/>
              <a:t>Vendor</a:t>
            </a:r>
            <a:r>
              <a:rPr lang="nl-NL" dirty="0"/>
              <a:t>-rating (rationele keuze)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80631067-2846-41FF-B419-5979DDEAB7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9120" y="896112"/>
            <a:ext cx="9295584" cy="577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564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BA77AC-5495-427B-8DE5-B54EEF971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448128"/>
          </a:xfrm>
        </p:spPr>
        <p:txBody>
          <a:bodyPr>
            <a:normAutofit fontScale="90000"/>
          </a:bodyPr>
          <a:lstStyle/>
          <a:p>
            <a:r>
              <a:rPr lang="nl-NL" dirty="0"/>
              <a:t>Exploitatierekening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F42161-A121-42A4-B3A6-31C7DAC4E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280160"/>
            <a:ext cx="10161936" cy="5431536"/>
          </a:xfrm>
        </p:spPr>
        <p:txBody>
          <a:bodyPr>
            <a:normAutofit lnSpcReduction="10000"/>
          </a:bodyPr>
          <a:lstStyle/>
          <a:p>
            <a:r>
              <a:rPr lang="nl-NL" dirty="0"/>
              <a:t>Hierin staan de verwachte omzet en kosten van het bedrijf</a:t>
            </a:r>
          </a:p>
          <a:p>
            <a:endParaRPr lang="nl-NL" dirty="0"/>
          </a:p>
          <a:p>
            <a:r>
              <a:rPr lang="nl-NL" dirty="0"/>
              <a:t>Hiermee wordt de verwachte winst bepaald</a:t>
            </a:r>
          </a:p>
          <a:p>
            <a:endParaRPr lang="nl-NL" dirty="0"/>
          </a:p>
          <a:p>
            <a:r>
              <a:rPr lang="nl-NL" dirty="0"/>
              <a:t>Opgesteld voor een periode van 1 jaar (of meerder jaren)</a:t>
            </a:r>
          </a:p>
          <a:p>
            <a:endParaRPr lang="nl-NL" dirty="0"/>
          </a:p>
          <a:p>
            <a:r>
              <a:rPr lang="nl-NL" dirty="0"/>
              <a:t>Het  geeft je inzicht en je kijkt vooruit</a:t>
            </a:r>
          </a:p>
          <a:p>
            <a:endParaRPr lang="nl-NL" dirty="0"/>
          </a:p>
          <a:p>
            <a:r>
              <a:rPr lang="nl-NL" dirty="0"/>
              <a:t>Je weet wat minimaal aan omzet moet maken om alle kosten te dekken</a:t>
            </a:r>
          </a:p>
          <a:p>
            <a:endParaRPr lang="nl-NL" dirty="0"/>
          </a:p>
          <a:p>
            <a:r>
              <a:rPr lang="nl-NL" dirty="0"/>
              <a:t>En winst te kunnen maken</a:t>
            </a:r>
          </a:p>
          <a:p>
            <a:endParaRPr lang="nl-NL" dirty="0"/>
          </a:p>
          <a:p>
            <a:r>
              <a:rPr lang="nl-NL" dirty="0"/>
              <a:t>Je kunt op tijd bijsturen indien nodig</a:t>
            </a:r>
          </a:p>
          <a:p>
            <a:endParaRPr lang="nl-NL" dirty="0"/>
          </a:p>
          <a:p>
            <a:r>
              <a:rPr lang="nl-NL" dirty="0"/>
              <a:t>Vaak voorwaarde voor financiering (aanvragen van een lening)</a:t>
            </a:r>
          </a:p>
        </p:txBody>
      </p:sp>
    </p:spTree>
    <p:extLst>
      <p:ext uri="{BB962C8B-B14F-4D97-AF65-F5344CB8AC3E}">
        <p14:creationId xmlns:p14="http://schemas.microsoft.com/office/powerpoint/2010/main" val="1890279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212F53C1-A1BC-4989-9D36-17FDC7CEB7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0865" y="38100"/>
            <a:ext cx="6455664" cy="681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792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FC71E1-9DC3-4ED2-9B5D-C752C16E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540774"/>
          </a:xfrm>
        </p:spPr>
        <p:txBody>
          <a:bodyPr>
            <a:normAutofit fontScale="90000"/>
          </a:bodyPr>
          <a:lstStyle/>
          <a:p>
            <a:r>
              <a:rPr lang="nl-NL" dirty="0"/>
              <a:t>10. Begroten en Na calculeren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32CAC9-1DCC-4759-A25E-9012D2729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116774"/>
            <a:ext cx="9924192" cy="5165226"/>
          </a:xfrm>
        </p:spPr>
        <p:txBody>
          <a:bodyPr>
            <a:normAutofit/>
          </a:bodyPr>
          <a:lstStyle/>
          <a:p>
            <a:r>
              <a:rPr lang="nl-NL" dirty="0"/>
              <a:t>Voor begroting </a:t>
            </a:r>
            <a:r>
              <a:rPr lang="nl-NL" dirty="0">
                <a:sym typeface="Wingdings" panose="05000000000000000000" pitchFamily="2" charset="2"/>
              </a:rPr>
              <a:t> Excel of kant en klare softwarepakketten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Tijdens projectuitvoer alle </a:t>
            </a:r>
            <a:r>
              <a:rPr lang="nl-NL" b="1" dirty="0">
                <a:sym typeface="Wingdings" panose="05000000000000000000" pitchFamily="2" charset="2"/>
              </a:rPr>
              <a:t>Directe kosten </a:t>
            </a:r>
            <a:r>
              <a:rPr lang="nl-NL" dirty="0">
                <a:sym typeface="Wingdings" panose="05000000000000000000" pitchFamily="2" charset="2"/>
              </a:rPr>
              <a:t>nauwkeurig bijhouden: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	</a:t>
            </a:r>
            <a:r>
              <a:rPr lang="nl-NL" b="1" dirty="0">
                <a:sym typeface="Wingdings" panose="05000000000000000000" pitchFamily="2" charset="2"/>
              </a:rPr>
              <a:t>- Arbeidskosten – Machinekosten – Materiaalkosten</a:t>
            </a:r>
          </a:p>
          <a:p>
            <a:pPr lvl="1"/>
            <a:endParaRPr lang="nl-NL" b="1" dirty="0">
              <a:sym typeface="Wingdings" panose="05000000000000000000" pitchFamily="2" charset="2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Dit geldt uit uiteraard ook voor de </a:t>
            </a:r>
            <a:r>
              <a:rPr lang="nl-NL" b="1" dirty="0">
                <a:sym typeface="Wingdings" panose="05000000000000000000" pitchFamily="2" charset="2"/>
              </a:rPr>
              <a:t>Indirecte kosten (Staartkosten)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b="1" dirty="0">
              <a:sym typeface="Wingdings" panose="05000000000000000000" pitchFamily="2" charset="2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Tijdens project gaan zaken altijd anders  Nacalculatie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>
              <a:sym typeface="Wingdings" panose="05000000000000000000" pitchFamily="2" charset="2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Voorkomen van toekomstige verspillingen.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>
              <a:sym typeface="Wingdings" panose="05000000000000000000" pitchFamily="2" charset="2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>
                <a:sym typeface="Wingdings" panose="05000000000000000000" pitchFamily="2" charset="2"/>
              </a:rPr>
              <a:t>Verspillingen bestaand uit 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	- </a:t>
            </a:r>
            <a:r>
              <a:rPr lang="nl-NL" b="1" dirty="0">
                <a:sym typeface="Wingdings" panose="05000000000000000000" pitchFamily="2" charset="2"/>
              </a:rPr>
              <a:t>Hoeveelheidsverschillen (efficiencyverschillen) </a:t>
            </a:r>
          </a:p>
          <a:p>
            <a:pPr lvl="1"/>
            <a:r>
              <a:rPr lang="nl-NL" b="1" dirty="0">
                <a:sym typeface="Wingdings" panose="05000000000000000000" pitchFamily="2" charset="2"/>
              </a:rPr>
              <a:t>	- Prijsverschillen</a:t>
            </a:r>
          </a:p>
          <a:p>
            <a:pPr lvl="1"/>
            <a:endParaRPr lang="nl-NL" dirty="0">
              <a:sym typeface="Wingdings" panose="05000000000000000000" pitchFamily="2" charset="2"/>
            </a:endParaRP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77103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646CB0-1157-4ED4-B96B-9370D1EF5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768" y="576000"/>
            <a:ext cx="9036000" cy="576144"/>
          </a:xfrm>
        </p:spPr>
        <p:txBody>
          <a:bodyPr>
            <a:normAutofit fontScale="90000"/>
          </a:bodyPr>
          <a:lstStyle/>
          <a:p>
            <a:r>
              <a:rPr lang="nl-NL" dirty="0"/>
              <a:t>Prijs- en Efficiencyverschillen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985EA6-4A07-46A9-85C9-A2CABAA6A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768" y="1682496"/>
            <a:ext cx="10119168" cy="4325184"/>
          </a:xfrm>
        </p:spPr>
        <p:txBody>
          <a:bodyPr/>
          <a:lstStyle/>
          <a:p>
            <a:r>
              <a:rPr lang="nl-NL" dirty="0"/>
              <a:t>Prijsverschillen ontstaan door tussentijdse prijswijzingen.</a:t>
            </a:r>
          </a:p>
          <a:p>
            <a:pPr indent="0">
              <a:buNone/>
            </a:pPr>
            <a:r>
              <a:rPr lang="nl-NL" dirty="0"/>
              <a:t>    In de voorcalculatie staan nog andere prijzen dan bij de projectuitvoer</a:t>
            </a:r>
          </a:p>
          <a:p>
            <a:pPr indent="0">
              <a:buNone/>
            </a:pPr>
            <a:endParaRPr lang="nl-NL" dirty="0"/>
          </a:p>
          <a:p>
            <a:pPr indent="0">
              <a:buNone/>
            </a:pPr>
            <a:endParaRPr lang="nl-NL" dirty="0"/>
          </a:p>
          <a:p>
            <a:pPr marL="342900" indent="-342900"/>
            <a:r>
              <a:rPr lang="nl-NL" dirty="0"/>
              <a:t>Efficiencyverschillen ontstaan doordat er meer/minder uren en/of grondstoffen worden verbruikte dan in de voorcalculatie is berekend.</a:t>
            </a:r>
          </a:p>
          <a:p>
            <a:pPr marL="342900" indent="-342900"/>
            <a:endParaRPr lang="nl-NL" dirty="0"/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/>
              <a:t>Er kunnen dus negatieve en/of positieve verschillen ontstaan</a:t>
            </a:r>
          </a:p>
        </p:txBody>
      </p:sp>
    </p:spTree>
    <p:extLst>
      <p:ext uri="{BB962C8B-B14F-4D97-AF65-F5344CB8AC3E}">
        <p14:creationId xmlns:p14="http://schemas.microsoft.com/office/powerpoint/2010/main" val="2803239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8770A-6940-493B-BE7D-7C7FD00AA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813888"/>
          </a:xfrm>
        </p:spPr>
        <p:txBody>
          <a:bodyPr/>
          <a:lstStyle/>
          <a:p>
            <a:r>
              <a:rPr lang="nl-NL" dirty="0"/>
              <a:t>11. Uitvoeringsplan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F9689-9156-4559-A2AD-D1F69FF90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10625328" cy="4745808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nl-NL" dirty="0"/>
              <a:t>Geeft informatie over de inzet van </a:t>
            </a:r>
          </a:p>
          <a:p>
            <a:pPr marL="342900" indent="-342900"/>
            <a:r>
              <a:rPr lang="nl-NL" dirty="0"/>
              <a:t>Arbeid</a:t>
            </a:r>
          </a:p>
          <a:p>
            <a:pPr marL="342900" indent="-342900"/>
            <a:r>
              <a:rPr lang="nl-NL" dirty="0"/>
              <a:t>Machines</a:t>
            </a:r>
          </a:p>
          <a:p>
            <a:pPr marL="342900" indent="-342900"/>
            <a:r>
              <a:rPr lang="nl-NL" dirty="0"/>
              <a:t>Levering van materialen</a:t>
            </a:r>
          </a:p>
          <a:p>
            <a:pPr marL="342900" indent="-342900"/>
            <a:endParaRPr lang="nl-NL" dirty="0"/>
          </a:p>
          <a:p>
            <a:pPr indent="0">
              <a:buNone/>
            </a:pPr>
            <a:r>
              <a:rPr lang="nl-NL" dirty="0"/>
              <a:t>Werkvolgorde: </a:t>
            </a:r>
            <a:r>
              <a:rPr lang="nl-NL" dirty="0">
                <a:sym typeface="Wingdings" panose="05000000000000000000" pitchFamily="2" charset="2"/>
              </a:rPr>
              <a:t> aantal mogelijkheden:</a:t>
            </a:r>
          </a:p>
          <a:p>
            <a:pPr marL="342900" indent="-342900"/>
            <a:r>
              <a:rPr lang="nl-NL" dirty="0">
                <a:sym typeface="Wingdings" panose="05000000000000000000" pitchFamily="2" charset="2"/>
              </a:rPr>
              <a:t>Werkzaamheden volgtijdelijk (volgen elkaar op, eerst afgerond zijn)</a:t>
            </a:r>
          </a:p>
          <a:p>
            <a:pPr marL="342900" indent="-342900"/>
            <a:r>
              <a:rPr lang="nl-NL" dirty="0">
                <a:sym typeface="Wingdings" panose="05000000000000000000" pitchFamily="2" charset="2"/>
              </a:rPr>
              <a:t>Werkzaamheden kunnen eerder starten (hoeft  nier perse afgerond te zijn</a:t>
            </a:r>
          </a:p>
          <a:p>
            <a:pPr marL="342900" indent="-342900"/>
            <a:r>
              <a:rPr lang="nl-NL" dirty="0">
                <a:sym typeface="Wingdings" panose="05000000000000000000" pitchFamily="2" charset="2"/>
              </a:rPr>
              <a:t>Werkzaamheden kunnen tegelijkertijd worden uitgevoerd</a:t>
            </a:r>
          </a:p>
          <a:p>
            <a:pPr marL="342900" indent="-342900"/>
            <a:endParaRPr lang="nl-NL" dirty="0">
              <a:sym typeface="Wingdings" panose="05000000000000000000" pitchFamily="2" charset="2"/>
            </a:endParaRPr>
          </a:p>
          <a:p>
            <a:pPr indent="0">
              <a:buNone/>
            </a:pPr>
            <a:r>
              <a:rPr lang="nl-NL" dirty="0">
                <a:sym typeface="Wingdings" panose="05000000000000000000" pitchFamily="2" charset="2"/>
              </a:rPr>
              <a:t>Kennis en ervaring is noodzakelijk om mensen effectief en efficiënt in te zetten</a:t>
            </a:r>
          </a:p>
          <a:p>
            <a:pPr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indent="0">
              <a:buNone/>
            </a:pPr>
            <a:r>
              <a:rPr lang="nl-NL" dirty="0">
                <a:sym typeface="Wingdings" panose="05000000000000000000" pitchFamily="2" charset="2"/>
              </a:rPr>
              <a:t>Gebruik maken van planningsmethoden (strokenplanning)</a:t>
            </a:r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016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99A185-C9D9-4AB1-BD4A-224C449EF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723024" cy="850464"/>
          </a:xfrm>
        </p:spPr>
        <p:txBody>
          <a:bodyPr/>
          <a:lstStyle/>
          <a:p>
            <a:r>
              <a:rPr lang="nl-NL" dirty="0"/>
              <a:t>Ploeggrootte bepalen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A62D6D-B192-4976-BD14-C816A5563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320" y="1764576"/>
            <a:ext cx="9682704" cy="4351338"/>
          </a:xfrm>
        </p:spPr>
        <p:txBody>
          <a:bodyPr/>
          <a:lstStyle/>
          <a:p>
            <a:pPr indent="0">
              <a:buNone/>
            </a:pPr>
            <a:r>
              <a:rPr lang="nl-NL" dirty="0"/>
              <a:t>Hoeveel mensen er nodig zijn is afhankelijk van:</a:t>
            </a:r>
          </a:p>
          <a:p>
            <a:pPr indent="0">
              <a:buNone/>
            </a:pPr>
            <a:endParaRPr lang="nl-NL" dirty="0"/>
          </a:p>
          <a:p>
            <a:r>
              <a:rPr lang="nl-NL" dirty="0"/>
              <a:t>Projectgrootte</a:t>
            </a:r>
          </a:p>
          <a:p>
            <a:endParaRPr lang="nl-NL" dirty="0"/>
          </a:p>
          <a:p>
            <a:r>
              <a:rPr lang="nl-NL" dirty="0"/>
              <a:t>Kennis en kunde van de vakmensen</a:t>
            </a:r>
          </a:p>
          <a:p>
            <a:endParaRPr lang="nl-NL" dirty="0"/>
          </a:p>
          <a:p>
            <a:r>
              <a:rPr lang="nl-NL" dirty="0"/>
              <a:t>Te veel of te weinig kunnen beide leiden tot Faalkosten</a:t>
            </a:r>
          </a:p>
          <a:p>
            <a:endParaRPr lang="nl-NL" dirty="0"/>
          </a:p>
          <a:p>
            <a:r>
              <a:rPr lang="nl-NL" dirty="0"/>
              <a:t>De hoeveelheid mensen kun je uit de begroting halen.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9782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86172C-C8FC-41F7-8F41-1C2F82DFC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777888" cy="795600"/>
          </a:xfrm>
        </p:spPr>
        <p:txBody>
          <a:bodyPr/>
          <a:lstStyle/>
          <a:p>
            <a:r>
              <a:rPr lang="nl-NL" dirty="0"/>
              <a:t>Ploeggrootte berekenen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7DA885-D05C-4E57-A409-B5D28D8E5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371600"/>
            <a:ext cx="9777888" cy="4910400"/>
          </a:xfrm>
        </p:spPr>
        <p:txBody>
          <a:bodyPr/>
          <a:lstStyle/>
          <a:p>
            <a:pPr indent="0">
              <a:buNone/>
            </a:pPr>
            <a:r>
              <a:rPr lang="nl-NL" b="1" dirty="0"/>
              <a:t>WERKWIJZE:</a:t>
            </a:r>
          </a:p>
          <a:p>
            <a:pPr indent="0">
              <a:buNone/>
            </a:pPr>
            <a:endParaRPr lang="nl-NL" dirty="0"/>
          </a:p>
          <a:p>
            <a:pPr marL="342900" indent="-342900"/>
            <a:r>
              <a:rPr lang="nl-NL" dirty="0"/>
              <a:t>Het aantal effectieve werkuren per werknemer per dag (= 7)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/>
              <a:t>Het totaal aantal begrote uren voor een project deel je dan door 7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/>
              <a:t>De uitkomst hiervan deel door het aantal beschikbare werkdagen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/>
              <a:t>Deze uitkomst verhoog je met 10% (i.v.m. eventuele tegenvallers)</a:t>
            </a:r>
          </a:p>
          <a:p>
            <a:pPr marL="342900" indent="-342900"/>
            <a:endParaRPr lang="nl-NL" dirty="0"/>
          </a:p>
          <a:p>
            <a:pPr marL="342900" indent="-342900"/>
            <a:r>
              <a:rPr lang="nl-NL" dirty="0"/>
              <a:t>Deze uitkomst rond je naar boven af.</a:t>
            </a:r>
          </a:p>
        </p:txBody>
      </p:sp>
    </p:spTree>
    <p:extLst>
      <p:ext uri="{BB962C8B-B14F-4D97-AF65-F5344CB8AC3E}">
        <p14:creationId xmlns:p14="http://schemas.microsoft.com/office/powerpoint/2010/main" val="15034500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4F01E5-8A73-4425-AC5A-41F86122F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741312" cy="813888"/>
          </a:xfrm>
        </p:spPr>
        <p:txBody>
          <a:bodyPr>
            <a:normAutofit fontScale="90000"/>
          </a:bodyPr>
          <a:lstStyle/>
          <a:p>
            <a:r>
              <a:rPr lang="nl-NL" dirty="0"/>
              <a:t>Haalbaarheid van 1506 productieve uren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0C2A350-B159-44B4-9782-387C3155B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858662"/>
            <a:ext cx="9741312" cy="4597002"/>
          </a:xfrm>
        </p:spPr>
        <p:txBody>
          <a:bodyPr>
            <a:normAutofit/>
          </a:bodyPr>
          <a:lstStyle/>
          <a:p>
            <a:r>
              <a:rPr lang="nl-NL" dirty="0"/>
              <a:t>In de praktijk niet altijd haalbaar door:</a:t>
            </a:r>
          </a:p>
          <a:p>
            <a:endParaRPr lang="nl-NL" dirty="0"/>
          </a:p>
          <a:p>
            <a:pPr lvl="1"/>
            <a:r>
              <a:rPr lang="nl-NL" dirty="0"/>
              <a:t>	- </a:t>
            </a:r>
            <a:r>
              <a:rPr lang="nl-NL" b="1" dirty="0"/>
              <a:t>werkoverleg</a:t>
            </a:r>
          </a:p>
          <a:p>
            <a:pPr lvl="1"/>
            <a:r>
              <a:rPr lang="nl-NL" b="1" dirty="0"/>
              <a:t>	- Laden en lossen</a:t>
            </a:r>
          </a:p>
          <a:p>
            <a:pPr lvl="1"/>
            <a:r>
              <a:rPr lang="nl-NL" b="1" dirty="0"/>
              <a:t>	- Rijtijden</a:t>
            </a:r>
          </a:p>
          <a:p>
            <a:pPr lvl="1"/>
            <a:r>
              <a:rPr lang="nl-NL" b="1" dirty="0"/>
              <a:t>	- Onderhoud en machines en gereedschap</a:t>
            </a:r>
          </a:p>
          <a:p>
            <a:pPr lvl="1"/>
            <a:endParaRPr lang="nl-NL" dirty="0"/>
          </a:p>
          <a:p>
            <a:pPr lvl="1"/>
            <a:r>
              <a:rPr lang="nl-NL" dirty="0"/>
              <a:t>De praktijknorm die voor werkplanning wordt gehanteerd is een stuk lager, namelijk: </a:t>
            </a:r>
            <a:r>
              <a:rPr lang="nl-NL" sz="2800" b="1" dirty="0"/>
              <a:t>1400 werkuren</a:t>
            </a:r>
          </a:p>
          <a:p>
            <a:pPr lvl="1"/>
            <a:endParaRPr lang="nl-NL" sz="2800" b="1" dirty="0"/>
          </a:p>
          <a:p>
            <a:pPr lvl="1"/>
            <a:r>
              <a:rPr lang="nl-NL" dirty="0"/>
              <a:t>Het aanbod van machine-uren bestaat uit de machinecapaciteit van machines die de hovenier in zijn bezit heeft</a:t>
            </a:r>
          </a:p>
        </p:txBody>
      </p:sp>
    </p:spTree>
    <p:extLst>
      <p:ext uri="{BB962C8B-B14F-4D97-AF65-F5344CB8AC3E}">
        <p14:creationId xmlns:p14="http://schemas.microsoft.com/office/powerpoint/2010/main" val="2314625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4D09C31D-96F4-67C5-F7A9-7A980C693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332" y="362309"/>
            <a:ext cx="10248181" cy="631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696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B052B-BD06-466C-8EDD-029518662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</p:spPr>
        <p:txBody>
          <a:bodyPr>
            <a:normAutofit fontScale="90000"/>
          </a:bodyPr>
          <a:lstStyle/>
          <a:p>
            <a:r>
              <a:rPr lang="nl-NL" dirty="0"/>
              <a:t>Inkoopprijs en Verkoopprijs van materialen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B49F87-FDFC-4E00-A210-8C32DB56D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2103120"/>
            <a:ext cx="9595008" cy="4031082"/>
          </a:xfrm>
        </p:spPr>
        <p:txBody>
          <a:bodyPr/>
          <a:lstStyle/>
          <a:p>
            <a:r>
              <a:rPr lang="nl-NL" dirty="0"/>
              <a:t>Bestelling bij leverancier</a:t>
            </a:r>
          </a:p>
          <a:p>
            <a:endParaRPr lang="nl-NL" dirty="0"/>
          </a:p>
          <a:p>
            <a:r>
              <a:rPr lang="nl-NL" dirty="0"/>
              <a:t>Leverancier </a:t>
            </a:r>
            <a:r>
              <a:rPr lang="nl-NL" dirty="0">
                <a:sym typeface="Wingdings" panose="05000000000000000000" pitchFamily="2" charset="2"/>
              </a:rPr>
              <a:t> aanmaken inkooporder (Wat, Wanneer, Welke prijs)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Inkoopfactuur    vergelijken met  Inkooporder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Let op tussentijdse prijsverhogingen!!!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Inkooporder en Inkoopfactuur samen opgeborgen in Administratie.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6208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86311A-39F2-49E0-82F7-4B117D7B0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10235088" cy="1080000"/>
          </a:xfrm>
        </p:spPr>
        <p:txBody>
          <a:bodyPr>
            <a:normAutofit/>
          </a:bodyPr>
          <a:lstStyle/>
          <a:p>
            <a:r>
              <a:rPr lang="nl-NL" dirty="0"/>
              <a:t>Marge op Levende en dode materialen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4A3AF09-07A7-4443-B090-20FBEB40D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896" y="1656000"/>
            <a:ext cx="10450800" cy="4351338"/>
          </a:xfrm>
        </p:spPr>
        <p:txBody>
          <a:bodyPr/>
          <a:lstStyle/>
          <a:p>
            <a:r>
              <a:rPr lang="nl-NL" dirty="0"/>
              <a:t>Hoe vaak inkoopwaarde ‘over de kop’?</a:t>
            </a:r>
          </a:p>
          <a:p>
            <a:endParaRPr lang="nl-NL" dirty="0"/>
          </a:p>
          <a:p>
            <a:r>
              <a:rPr lang="nl-NL" dirty="0"/>
              <a:t>(Brutomarge / Inkoopwaarde) X 100%</a:t>
            </a:r>
          </a:p>
          <a:p>
            <a:endParaRPr lang="nl-NL" dirty="0"/>
          </a:p>
          <a:p>
            <a:r>
              <a:rPr lang="nl-NL" dirty="0"/>
              <a:t>Bij levende materialen tussen de 50% - 100%</a:t>
            </a:r>
          </a:p>
          <a:p>
            <a:endParaRPr lang="nl-NL" dirty="0"/>
          </a:p>
          <a:p>
            <a:r>
              <a:rPr lang="nl-NL" dirty="0"/>
              <a:t>Hier zit ook het risico van ‘inboet’ in</a:t>
            </a:r>
          </a:p>
          <a:p>
            <a:endParaRPr lang="nl-NL" dirty="0"/>
          </a:p>
          <a:p>
            <a:r>
              <a:rPr lang="nl-NL" dirty="0"/>
              <a:t>Bij de dode materialen wordt meestal de consumentenprijs aangehouden</a:t>
            </a:r>
          </a:p>
          <a:p>
            <a:endParaRPr lang="nl-NL" dirty="0"/>
          </a:p>
          <a:p>
            <a:r>
              <a:rPr lang="nl-NL" dirty="0"/>
              <a:t>Zijn er geen consumentenprijzen dan marge tussen de 20% - 80%</a:t>
            </a:r>
          </a:p>
        </p:txBody>
      </p:sp>
    </p:spTree>
    <p:extLst>
      <p:ext uri="{BB962C8B-B14F-4D97-AF65-F5344CB8AC3E}">
        <p14:creationId xmlns:p14="http://schemas.microsoft.com/office/powerpoint/2010/main" val="291454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41ECEF-3A65-4468-87A8-9F339F3A1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759024"/>
          </a:xfrm>
        </p:spPr>
        <p:txBody>
          <a:bodyPr/>
          <a:lstStyle/>
          <a:p>
            <a:r>
              <a:rPr lang="nl-NL" dirty="0"/>
              <a:t>Marge op inkoop berekenen.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D2A9D7-D3E5-4AA1-9D6E-3B78D7285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930662"/>
            <a:ext cx="10235088" cy="4351338"/>
          </a:xfrm>
        </p:spPr>
        <p:txBody>
          <a:bodyPr/>
          <a:lstStyle/>
          <a:p>
            <a:r>
              <a:rPr lang="nl-NL" dirty="0"/>
              <a:t>Uit de gegevens van een hoveniers gelden de onderstaande gegevens</a:t>
            </a:r>
          </a:p>
          <a:p>
            <a:r>
              <a:rPr lang="nl-NL" dirty="0"/>
              <a:t>Bereken de marge op groen en grijs voor het 1</a:t>
            </a:r>
            <a:r>
              <a:rPr lang="nl-NL" baseline="30000" dirty="0"/>
              <a:t>e</a:t>
            </a:r>
            <a:r>
              <a:rPr lang="nl-NL" dirty="0"/>
              <a:t> en 2</a:t>
            </a:r>
            <a:r>
              <a:rPr lang="nl-NL" baseline="30000" dirty="0"/>
              <a:t>e</a:t>
            </a:r>
            <a:r>
              <a:rPr lang="nl-NL" dirty="0"/>
              <a:t> jaar</a:t>
            </a:r>
          </a:p>
          <a:p>
            <a:r>
              <a:rPr lang="nl-NL" dirty="0"/>
              <a:t>Zijn de marges verbeterd of verslechterd/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5357AF9B-0B99-43B0-905B-8808189D1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00" y="3236976"/>
            <a:ext cx="8456927" cy="261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758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A7D4FE-8CFD-4109-9A92-2C37E3112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722448"/>
          </a:xfrm>
        </p:spPr>
        <p:txBody>
          <a:bodyPr>
            <a:normAutofit fontScale="90000"/>
          </a:bodyPr>
          <a:lstStyle/>
          <a:p>
            <a:r>
              <a:rPr lang="nl-NL" dirty="0"/>
              <a:t>Berekening marge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  <p:sp>
        <p:nvSpPr>
          <p:cNvPr id="9" name="Tijdelijke aanduiding voor inhoud 8">
            <a:extLst>
              <a:ext uri="{FF2B5EF4-FFF2-40B4-BE49-F238E27FC236}">
                <a16:creationId xmlns:a16="http://schemas.microsoft.com/office/drawing/2014/main" id="{D142428A-715F-44A0-8CCF-60D6C1792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b="1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BCC877D3-51B0-492D-AD5A-A92D92FA3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000" y="1406175"/>
            <a:ext cx="9765331" cy="46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13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37C4D3-7126-4116-8769-3209611EE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667584"/>
          </a:xfrm>
        </p:spPr>
        <p:txBody>
          <a:bodyPr/>
          <a:lstStyle/>
          <a:p>
            <a:r>
              <a:rPr lang="nl-NL" dirty="0"/>
              <a:t>Leverancierskeuze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7E0792BD-03A0-46F1-A6B1-843FCCAB34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6000" y="1413644"/>
            <a:ext cx="7967376" cy="4735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668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1A5ABA-5C4C-4FCA-8C43-34A399869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Leveringsbetrouwbaarheid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7D3BBCA7-CE26-4A48-AA32-F72F8A4644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96848" y="1404056"/>
            <a:ext cx="7396176" cy="487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15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F9AC8-3E24-4922-B9DB-E54A614C2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Vendor</a:t>
            </a:r>
            <a:r>
              <a:rPr lang="nl-NL" dirty="0"/>
              <a:t>-rating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E4B885-06C1-42F1-8802-005A007931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1463040"/>
            <a:ext cx="9036000" cy="3639312"/>
          </a:xfrm>
        </p:spPr>
        <p:txBody>
          <a:bodyPr/>
          <a:lstStyle/>
          <a:p>
            <a:r>
              <a:rPr lang="nl-NL" dirty="0"/>
              <a:t>Verschillende leveranciers met elkaar vergelijken</a:t>
            </a:r>
          </a:p>
          <a:p>
            <a:endParaRPr lang="nl-NL" dirty="0"/>
          </a:p>
          <a:p>
            <a:r>
              <a:rPr lang="nl-NL" dirty="0"/>
              <a:t>Vergt wel een goede leveranciers administratie</a:t>
            </a:r>
          </a:p>
          <a:p>
            <a:endParaRPr lang="nl-NL" dirty="0"/>
          </a:p>
          <a:p>
            <a:r>
              <a:rPr lang="nl-NL" dirty="0"/>
              <a:t>Hoe meer ervaring met leveranciers hoe beter je kunt meten.</a:t>
            </a:r>
          </a:p>
        </p:txBody>
      </p:sp>
    </p:spTree>
    <p:extLst>
      <p:ext uri="{BB962C8B-B14F-4D97-AF65-F5344CB8AC3E}">
        <p14:creationId xmlns:p14="http://schemas.microsoft.com/office/powerpoint/2010/main" val="436060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1EF7A8-0388-48C1-BCCB-7EF633A96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832176"/>
          </a:xfrm>
        </p:spPr>
        <p:txBody>
          <a:bodyPr/>
          <a:lstStyle/>
          <a:p>
            <a:r>
              <a:rPr lang="nl-NL" dirty="0"/>
              <a:t>Offertes vergelijken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6D0C37C7-A177-46AD-8656-EC39DFC1DD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6000" y="1408176"/>
            <a:ext cx="9154899" cy="407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24544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0421C59B3BE84A9BF1FC8FDCF7F2E1" ma:contentTypeVersion="11" ma:contentTypeDescription="Een nieuw document maken." ma:contentTypeScope="" ma:versionID="791710bb5c3cdedc062d150fd6507f7d">
  <xsd:schema xmlns:xsd="http://www.w3.org/2001/XMLSchema" xmlns:xs="http://www.w3.org/2001/XMLSchema" xmlns:p="http://schemas.microsoft.com/office/2006/metadata/properties" xmlns:ns3="e7f4119c-7916-45ed-98b1-e4d6d81e0724" xmlns:ns4="bbd6ea1b-8d45-4250-bdaf-fcfae63aec9d" targetNamespace="http://schemas.microsoft.com/office/2006/metadata/properties" ma:root="true" ma:fieldsID="79df2f18a60d1fdbc4ccef9fa6b2873e" ns3:_="" ns4:_="">
    <xsd:import namespace="e7f4119c-7916-45ed-98b1-e4d6d81e0724"/>
    <xsd:import namespace="bbd6ea1b-8d45-4250-bdaf-fcfae63aec9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f4119c-7916-45ed-98b1-e4d6d81e07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6ea1b-8d45-4250-bdaf-fcfae63aec9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CF6C01-126D-472B-A8FF-5D5245651E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7f4119c-7916-45ed-98b1-e4d6d81e0724"/>
    <ds:schemaRef ds:uri="bbd6ea1b-8d45-4250-bdaf-fcfae63aec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52BF44-3D17-486F-9930-59D313017E0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bbd6ea1b-8d45-4250-bdaf-fcfae63aec9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7f4119c-7916-45ed-98b1-e4d6d81e072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C0E1B76-2062-486E-90AF-7465E54EEA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11887</TotalTime>
  <Words>735</Words>
  <Application>Microsoft Office PowerPoint</Application>
  <PresentationFormat>Breedbeeld</PresentationFormat>
  <Paragraphs>151</Paragraphs>
  <Slides>19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Kantoorthema</vt:lpstr>
      <vt:lpstr>H8, H9/H10, H11 van de Reader</vt:lpstr>
      <vt:lpstr>Inkoopprijs en Verkoopprijs van materialen</vt:lpstr>
      <vt:lpstr>Marge op Levende en dode materialen</vt:lpstr>
      <vt:lpstr>Marge op inkoop berekenen.</vt:lpstr>
      <vt:lpstr>Berekening marge  </vt:lpstr>
      <vt:lpstr>Leverancierskeuze</vt:lpstr>
      <vt:lpstr>Leveringsbetrouwbaarheid</vt:lpstr>
      <vt:lpstr>Vendor-rating</vt:lpstr>
      <vt:lpstr>Offertes vergelijken</vt:lpstr>
      <vt:lpstr>Vendor-rating (rationele keuze)</vt:lpstr>
      <vt:lpstr>Exploitatierekening</vt:lpstr>
      <vt:lpstr>PowerPoint-presentatie</vt:lpstr>
      <vt:lpstr>10. Begroten en Na calculeren</vt:lpstr>
      <vt:lpstr>Prijs- en Efficiencyverschillen</vt:lpstr>
      <vt:lpstr>11. Uitvoeringsplan</vt:lpstr>
      <vt:lpstr>Ploeggrootte bepalen</vt:lpstr>
      <vt:lpstr>Ploeggrootte berekenen</vt:lpstr>
      <vt:lpstr>Haalbaarheid van 1506 productieve uren</vt:lpstr>
      <vt:lpstr>PowerPoint-presentatie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Chantal Bos</dc:creator>
  <cp:lastModifiedBy>Jacco Klappe</cp:lastModifiedBy>
  <cp:revision>145</cp:revision>
  <dcterms:created xsi:type="dcterms:W3CDTF">2018-09-14T09:56:42Z</dcterms:created>
  <dcterms:modified xsi:type="dcterms:W3CDTF">2024-10-08T12:41:49Z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0x0101009C0421C59B3BE84A9BF1FC8FDCF7F2E1</vt:lpwstr>
  </property>
</Properties>
</file>